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8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Этап № 1  - Подготовка проекта Плана КрД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2</c:v>
                </c:pt>
                <c:pt idx="1">
                  <c:v>3</c:v>
                </c:pt>
                <c:pt idx="2">
                  <c:v>31</c:v>
                </c:pt>
                <c:pt idx="3">
                  <c:v>42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Этап № 2 - Согласование проекта Плана КрД2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2.5</c:v>
                </c:pt>
                <c:pt idx="1">
                  <c:v>4</c:v>
                </c:pt>
                <c:pt idx="2">
                  <c:v>3.5</c:v>
                </c:pt>
                <c:pt idx="3">
                  <c:v>0.5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Этап № 3 - Утверждение Плана КрД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0.5</c:v>
                </c:pt>
                <c:pt idx="1">
                  <c:v>2</c:v>
                </c:pt>
                <c:pt idx="2">
                  <c:v>0.5</c:v>
                </c:pt>
                <c:pt idx="3">
                  <c:v>0.5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Этап № 4 - Запрос отчета о выполнении КрД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Этап № 5 - Подготовка отчета о выполнении КрД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Проверка № 1 (НЗП)</c:v>
                </c:pt>
                <c:pt idx="1">
                  <c:v>Проверка № 2 (Мотивация)</c:v>
                </c:pt>
                <c:pt idx="2">
                  <c:v>Проверка № 3 (Инструмент)</c:v>
                </c:pt>
                <c:pt idx="3">
                  <c:v>Проверка № 4 (Новый завод)</c:v>
                </c:pt>
                <c:pt idx="4">
                  <c:v>Проверка № 5 (Соцрасходы)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28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3"/>
        <c:overlap val="100"/>
        <c:axId val="150654976"/>
        <c:axId val="150656512"/>
      </c:barChart>
      <c:catAx>
        <c:axId val="15065497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crossAx val="150656512"/>
        <c:crosses val="autoZero"/>
        <c:auto val="0"/>
        <c:lblAlgn val="ctr"/>
        <c:lblOffset val="5"/>
        <c:noMultiLvlLbl val="0"/>
      </c:catAx>
      <c:valAx>
        <c:axId val="150656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0654976"/>
        <c:crosses val="autoZero"/>
        <c:crossBetween val="between"/>
      </c:valAx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608388357249592"/>
          <c:y val="4.3080090754486967E-2"/>
          <c:w val="0.32937756665675788"/>
          <c:h val="0.35835301633468408"/>
        </c:manualLayout>
      </c:layout>
      <c:overlay val="0"/>
    </c:legend>
    <c:plotVisOnly val="0"/>
    <c:dispBlanksAs val="zero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0.65125</cdr:x>
      <cdr:y>0.9069</cdr:y>
    </cdr:from>
    <cdr:to>
      <cdr:x>0.94798</cdr:x>
      <cdr:y>0.95158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3573031" y="5042414"/>
          <a:ext cx="1627949" cy="248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0.03604</cdr:x>
      <cdr:y>0.54902</cdr:y>
    </cdr:from>
    <cdr:to>
      <cdr:x>0.64865</cdr:x>
      <cdr:y>0.55078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288032" y="2736304"/>
          <a:ext cx="4896544" cy="877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0.75871</cdr:x>
      <cdr:y>0.84684</cdr:y>
    </cdr:from>
    <cdr:to>
      <cdr:x>1</cdr:x>
      <cdr:y>0.89593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62567" y="4708478"/>
          <a:ext cx="1323833" cy="27295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0.69369</cdr:x>
      <cdr:y>0.79001</cdr:y>
    </cdr:from>
    <cdr:to>
      <cdr:x>0.80655</cdr:x>
      <cdr:y>0.79001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544616" y="4392488"/>
          <a:ext cx="902077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0.8131</cdr:x>
      <cdr:y>0.75005</cdr:y>
    </cdr:from>
    <cdr:to>
      <cdr:x>0.98266</cdr:x>
      <cdr:y>0.84891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4461003" y="4170298"/>
          <a:ext cx="930257" cy="549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</a:rPr>
            <a:t>Целевой показатель</a:t>
          </a:r>
        </a:p>
      </cdr:txBody>
    </cdr:sp>
  </cdr:relSizeAnchor>
  <cdr:relSizeAnchor xmlns:cdr="http://schemas.openxmlformats.org/drawingml/2006/chartDrawing">
    <cdr:from>
      <cdr:x>0.69369</cdr:x>
      <cdr:y>0.85476</cdr:y>
    </cdr:from>
    <cdr:to>
      <cdr:x>0.74535</cdr:x>
      <cdr:y>0.92511</cdr:y>
    </cdr:to>
    <cdr:sp macro="" textlink="">
      <cdr:nvSpPr>
        <cdr:cNvPr id="8" name="8-конечная звезда 7"/>
        <cdr:cNvSpPr/>
      </cdr:nvSpPr>
      <cdr:spPr>
        <a:xfrm xmlns:a="http://schemas.openxmlformats.org/drawingml/2006/main">
          <a:off x="5544616" y="4752528"/>
          <a:ext cx="412910" cy="391150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0.75871</cdr:x>
      <cdr:y>0.85543</cdr:y>
    </cdr:from>
    <cdr:to>
      <cdr:x>0.95522</cdr:x>
      <cdr:y>0.94625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4162567" y="4756244"/>
          <a:ext cx="1078173" cy="504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обозначение проблемы</a:t>
          </a:r>
        </a:p>
      </cdr:txBody>
    </cdr:sp>
  </cdr:relSizeAnchor>
  <cdr:relSizeAnchor xmlns:cdr="http://schemas.openxmlformats.org/drawingml/2006/chartDrawing">
    <cdr:from>
      <cdr:x>0.41441</cdr:x>
      <cdr:y>0.43344</cdr:y>
    </cdr:from>
    <cdr:to>
      <cdr:x>0.46054</cdr:x>
      <cdr:y>0.50379</cdr:y>
    </cdr:to>
    <cdr:sp macro="" textlink="">
      <cdr:nvSpPr>
        <cdr:cNvPr id="19" name="8-конечная звезда 18"/>
        <cdr:cNvSpPr/>
      </cdr:nvSpPr>
      <cdr:spPr>
        <a:xfrm xmlns:a="http://schemas.openxmlformats.org/drawingml/2006/main">
          <a:off x="3312368" y="2160240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1</a:t>
          </a:r>
        </a:p>
      </cdr:txBody>
    </cdr:sp>
  </cdr:relSizeAnchor>
  <cdr:relSizeAnchor xmlns:cdr="http://schemas.openxmlformats.org/drawingml/2006/chartDrawing">
    <cdr:from>
      <cdr:x>0.34234</cdr:x>
      <cdr:y>0.43344</cdr:y>
    </cdr:from>
    <cdr:to>
      <cdr:x>0.38847</cdr:x>
      <cdr:y>0.50379</cdr:y>
    </cdr:to>
    <cdr:sp macro="" textlink="">
      <cdr:nvSpPr>
        <cdr:cNvPr id="24" name="8-конечная звезда 23"/>
        <cdr:cNvSpPr/>
      </cdr:nvSpPr>
      <cdr:spPr>
        <a:xfrm xmlns:a="http://schemas.openxmlformats.org/drawingml/2006/main">
          <a:off x="2736304" y="2160240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2</a:t>
          </a:r>
        </a:p>
      </cdr:txBody>
    </cdr:sp>
  </cdr:relSizeAnchor>
  <cdr:relSizeAnchor xmlns:cdr="http://schemas.openxmlformats.org/drawingml/2006/chartDrawing">
    <cdr:from>
      <cdr:x>0.2973</cdr:x>
      <cdr:y>0.43344</cdr:y>
    </cdr:from>
    <cdr:to>
      <cdr:x>0.34343</cdr:x>
      <cdr:y>0.50379</cdr:y>
    </cdr:to>
    <cdr:sp macro="" textlink="">
      <cdr:nvSpPr>
        <cdr:cNvPr id="25" name="8-конечная звезда 24"/>
        <cdr:cNvSpPr/>
      </cdr:nvSpPr>
      <cdr:spPr>
        <a:xfrm xmlns:a="http://schemas.openxmlformats.org/drawingml/2006/main">
          <a:off x="2376264" y="2160240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0.08108</cdr:x>
      <cdr:y>0.43344</cdr:y>
    </cdr:from>
    <cdr:to>
      <cdr:x>0.12721</cdr:x>
      <cdr:y>0.50379</cdr:y>
    </cdr:to>
    <cdr:sp macro="" textlink="">
      <cdr:nvSpPr>
        <cdr:cNvPr id="26" name="8-конечная звезда 25"/>
        <cdr:cNvSpPr/>
      </cdr:nvSpPr>
      <cdr:spPr>
        <a:xfrm xmlns:a="http://schemas.openxmlformats.org/drawingml/2006/main">
          <a:off x="648072" y="2160240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mtClean="0"/>
            <a:t>1</a:t>
          </a:r>
          <a:endParaRPr lang="ru-RU" dirty="0"/>
        </a:p>
      </cdr:txBody>
    </cdr:sp>
  </cdr:relSizeAnchor>
  <cdr:relSizeAnchor xmlns:cdr="http://schemas.openxmlformats.org/drawingml/2006/chartDrawing">
    <cdr:from>
      <cdr:x>0.45946</cdr:x>
      <cdr:y>0.43344</cdr:y>
    </cdr:from>
    <cdr:to>
      <cdr:x>0.50559</cdr:x>
      <cdr:y>0.50379</cdr:y>
    </cdr:to>
    <cdr:sp macro="" textlink="">
      <cdr:nvSpPr>
        <cdr:cNvPr id="29" name="8-конечная звезда 28"/>
        <cdr:cNvSpPr/>
      </cdr:nvSpPr>
      <cdr:spPr>
        <a:xfrm xmlns:a="http://schemas.openxmlformats.org/drawingml/2006/main">
          <a:off x="3672408" y="2160240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2</a:t>
          </a:r>
        </a:p>
      </cdr:txBody>
    </cdr:sp>
  </cdr:relSizeAnchor>
  <cdr:relSizeAnchor xmlns:cdr="http://schemas.openxmlformats.org/drawingml/2006/chartDrawing">
    <cdr:from>
      <cdr:x>0.54054</cdr:x>
      <cdr:y>0.76574</cdr:y>
    </cdr:from>
    <cdr:to>
      <cdr:x>0.58667</cdr:x>
      <cdr:y>0.83609</cdr:y>
    </cdr:to>
    <cdr:sp macro="" textlink="">
      <cdr:nvSpPr>
        <cdr:cNvPr id="47" name="8-конечная звезда 46"/>
        <cdr:cNvSpPr/>
      </cdr:nvSpPr>
      <cdr:spPr>
        <a:xfrm xmlns:a="http://schemas.openxmlformats.org/drawingml/2006/main">
          <a:off x="4320480" y="3816424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1</a:t>
          </a:r>
        </a:p>
      </cdr:txBody>
    </cdr:sp>
  </cdr:relSizeAnchor>
  <cdr:relSizeAnchor xmlns:cdr="http://schemas.openxmlformats.org/drawingml/2006/chartDrawing">
    <cdr:from>
      <cdr:x>0.58559</cdr:x>
      <cdr:y>0.76574</cdr:y>
    </cdr:from>
    <cdr:to>
      <cdr:x>0.63172</cdr:x>
      <cdr:y>0.83609</cdr:y>
    </cdr:to>
    <cdr:sp macro="" textlink="">
      <cdr:nvSpPr>
        <cdr:cNvPr id="48" name="8-конечная звезда 47"/>
        <cdr:cNvSpPr/>
      </cdr:nvSpPr>
      <cdr:spPr>
        <a:xfrm xmlns:a="http://schemas.openxmlformats.org/drawingml/2006/main">
          <a:off x="4680520" y="3816424"/>
          <a:ext cx="368712" cy="350624"/>
        </a:xfrm>
        <a:prstGeom xmlns:a="http://schemas.openxmlformats.org/drawingml/2006/main" prst="star8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7787F-31C6-42FB-AF23-BA1EF8A168E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958F-D0F5-4343-A788-F41DAF722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5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6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3958F-D0F5-4343-A788-F41DAF7228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7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8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63956"/>
              </p:ext>
            </p:extLst>
          </p:nvPr>
        </p:nvGraphicFramePr>
        <p:xfrm>
          <a:off x="1624" y="1625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" y="1625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4109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5" y="508600"/>
            <a:ext cx="3264776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800" y="668960"/>
            <a:ext cx="2872217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21" y="5031393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21" y="5304665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5" y="5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3" tIns="46631" rIns="93263" bIns="46631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3" y="6574550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9" y="2919392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9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893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" y="194374"/>
            <a:ext cx="912780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23" y="2119332"/>
            <a:ext cx="1255377" cy="9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692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6" y="2513463"/>
            <a:ext cx="8280400" cy="3674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81" y="3499271"/>
            <a:ext cx="3743325" cy="21982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3076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6" y="293693"/>
            <a:ext cx="1674813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9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508400"/>
            <a:ext cx="8301046" cy="1256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687640" y="6826800"/>
            <a:ext cx="176123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4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414142"/>
                </a:solidFill>
              </a:rPr>
              <a:t>‹#›</a:t>
            </a:r>
          </a:p>
          <a:p>
            <a:pPr algn="r" defTabSz="87247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8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18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63956"/>
              </p:ext>
            </p:extLst>
          </p:nvPr>
        </p:nvGraphicFramePr>
        <p:xfrm>
          <a:off x="1624" y="1625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" y="1625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4109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5" y="508600"/>
            <a:ext cx="3264776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800" y="668960"/>
            <a:ext cx="2872217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21" y="5031393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21" y="5304665"/>
            <a:ext cx="5036085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5" y="5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3" tIns="46631" rIns="93263" bIns="46631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3" y="6574550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9" y="2919392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9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893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9" y="194374"/>
            <a:ext cx="912780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23" y="2119332"/>
            <a:ext cx="1255377" cy="9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692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6" y="2513463"/>
            <a:ext cx="8280400" cy="3674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81" y="3499271"/>
            <a:ext cx="3743325" cy="21982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pic>
        <p:nvPicPr>
          <p:cNvPr id="3076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6" y="293693"/>
            <a:ext cx="1674813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9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719606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18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3.png"/><Relationship Id="rId5" Type="http://schemas.openxmlformats.org/officeDocument/2006/relationships/theme" Target="../theme/theme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713598427"/>
              </p:ext>
            </p:extLst>
          </p:nvPr>
        </p:nvGraphicFramePr>
        <p:xfrm>
          <a:off x="1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80991" y="1980010"/>
            <a:ext cx="218347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112654" y="4197990"/>
            <a:ext cx="192015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9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6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91" y="946660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89" y="6264253"/>
            <a:ext cx="872284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90" y="6578596"/>
            <a:ext cx="700257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49" indent="-621749" defTabSz="913195" fontAlgn="base">
              <a:spcBef>
                <a:spcPct val="0"/>
              </a:spcBef>
              <a:spcAft>
                <a:spcPct val="0"/>
              </a:spcAft>
              <a:tabLst>
                <a:tab pos="624988" algn="l"/>
              </a:tabLst>
            </a:pPr>
            <a:r>
              <a:rPr lang="ru-RU" sz="10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9" y="1146777"/>
            <a:ext cx="4350892" cy="521557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8" y="6454684"/>
            <a:ext cx="889176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3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78323" y="42452"/>
            <a:ext cx="905490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" y="119001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195" rtl="0" eaLnBrk="1" fontAlgn="base" hangingPunct="1">
        <a:spcBef>
          <a:spcPct val="0"/>
        </a:spcBef>
        <a:spcAft>
          <a:spcPct val="0"/>
        </a:spcAft>
        <a:tabLst>
          <a:tab pos="364307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1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27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3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248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534" indent="-195916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6314" indent="-26715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6608" indent="-158675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1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2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3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248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562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876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185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49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713598427"/>
              </p:ext>
            </p:extLst>
          </p:nvPr>
        </p:nvGraphicFramePr>
        <p:xfrm>
          <a:off x="1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80991" y="1980010"/>
            <a:ext cx="2183476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112654" y="4197990"/>
            <a:ext cx="1920150" cy="9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9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5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6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91" y="946660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89" y="6264253"/>
            <a:ext cx="872284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90" y="6578596"/>
            <a:ext cx="7002570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49" indent="-621749" defTabSz="913195" fontAlgn="base">
              <a:spcBef>
                <a:spcPct val="0"/>
              </a:spcBef>
              <a:spcAft>
                <a:spcPct val="0"/>
              </a:spcAft>
              <a:tabLst>
                <a:tab pos="624988" algn="l"/>
              </a:tabLst>
            </a:pPr>
            <a:r>
              <a:rPr lang="ru-RU" sz="100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9" y="1146777"/>
            <a:ext cx="4350892" cy="521557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8" y="6454684"/>
            <a:ext cx="889176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3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63" tIns="93263" rIns="93263" bIns="93263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78323" y="42452"/>
            <a:ext cx="905490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" y="119001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4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195" rtl="0" eaLnBrk="1" fontAlgn="base" hangingPunct="1">
        <a:spcBef>
          <a:spcPct val="0"/>
        </a:spcBef>
        <a:spcAft>
          <a:spcPct val="0"/>
        </a:spcAft>
        <a:tabLst>
          <a:tab pos="364307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1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27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34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248" algn="l" defTabSz="91319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534" indent="-195916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6314" indent="-26715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6608" indent="-158675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64752" indent="-132769" algn="l" defTabSz="91319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1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2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34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248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562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876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185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497" algn="l" defTabSz="9326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 title="123"/>
          <p:cNvGraphicFramePr/>
          <p:nvPr>
            <p:extLst>
              <p:ext uri="{D42A27DB-BD31-4B8C-83A1-F6EECF244321}">
                <p14:modId xmlns:p14="http://schemas.microsoft.com/office/powerpoint/2010/main" val="737024521"/>
              </p:ext>
            </p:extLst>
          </p:nvPr>
        </p:nvGraphicFramePr>
        <p:xfrm>
          <a:off x="683568" y="1268760"/>
          <a:ext cx="7992888" cy="498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56996" y="178540"/>
            <a:ext cx="6817285" cy="615553"/>
          </a:xfrm>
        </p:spPr>
        <p:txBody>
          <a:bodyPr/>
          <a:lstStyle/>
          <a:p>
            <a:r>
              <a:rPr lang="ru-RU" dirty="0"/>
              <a:t>Производственный </a:t>
            </a:r>
            <a:r>
              <a:rPr lang="ru-RU" dirty="0" smtClean="0"/>
              <a:t>анализ </a:t>
            </a:r>
            <a:r>
              <a:rPr lang="ru-RU" dirty="0"/>
              <a:t>№ 1 </a:t>
            </a:r>
            <a:r>
              <a:rPr lang="ru-RU" dirty="0" smtClean="0"/>
              <a:t>процесса </a:t>
            </a:r>
            <a:br>
              <a:rPr lang="ru-RU" dirty="0" smtClean="0"/>
            </a:br>
            <a:r>
              <a:rPr lang="ru-RU" sz="2000" dirty="0"/>
              <a:t>«Реализация результатов проверки»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98072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Рабочие дни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426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107378" y="217416"/>
            <a:ext cx="7261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600" dirty="0">
                <a:solidFill>
                  <a:srgbClr val="002960"/>
                </a:solidFill>
              </a:rPr>
              <a:t>Производственный </a:t>
            </a:r>
            <a:r>
              <a:rPr lang="ru-RU" sz="1600" dirty="0" smtClean="0">
                <a:solidFill>
                  <a:srgbClr val="002960"/>
                </a:solidFill>
              </a:rPr>
              <a:t>анализ </a:t>
            </a:r>
            <a:r>
              <a:rPr lang="ru-RU" sz="1600" dirty="0">
                <a:solidFill>
                  <a:srgbClr val="002960"/>
                </a:solidFill>
              </a:rPr>
              <a:t>№ </a:t>
            </a:r>
            <a:r>
              <a:rPr lang="ru-RU" sz="1600" dirty="0" smtClean="0">
                <a:solidFill>
                  <a:srgbClr val="002960"/>
                </a:solidFill>
              </a:rPr>
              <a:t>1 процесса </a:t>
            </a:r>
          </a:p>
          <a:p>
            <a:r>
              <a:rPr lang="ru-RU" sz="1600" dirty="0"/>
              <a:t>«Реализация результатов проверки»</a:t>
            </a:r>
            <a:endParaRPr lang="en-US" sz="1600" dirty="0">
              <a:solidFill>
                <a:srgbClr val="00296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2783" y="1046361"/>
            <a:ext cx="1129195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32528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solidFill>
                  <a:srgbClr val="000000"/>
                </a:solidFill>
              </a:rPr>
              <a:t>Поставлена задача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938453" y="1046361"/>
            <a:ext cx="767137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Реализовано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48852" y="1033403"/>
            <a:ext cx="1404014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</a:rPr>
              <a:t>В процессе реализации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919437" y="1046361"/>
            <a:ext cx="1449758" cy="141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914400">
              <a:defRPr sz="9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Принято руководителем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138" name="McK Moon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2209275" y="997763"/>
            <a:ext cx="213894" cy="213882"/>
            <a:chOff x="1600" y="1600"/>
            <a:chExt cx="160" cy="160"/>
          </a:xfrm>
        </p:grpSpPr>
        <p:sp>
          <p:nvSpPr>
            <p:cNvPr id="139" name="Oval 9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0" name="Arc 91"/>
            <p:cNvSpPr>
              <a:spLocks noChangeAspect="1"/>
            </p:cNvSpPr>
            <p:nvPr>
              <p:custDataLst>
                <p:tags r:id="rId21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McK Moon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203206" y="1010721"/>
            <a:ext cx="213894" cy="213882"/>
            <a:chOff x="1600" y="1600"/>
            <a:chExt cx="160" cy="160"/>
          </a:xfrm>
        </p:grpSpPr>
        <p:sp>
          <p:nvSpPr>
            <p:cNvPr id="142" name="Oval 9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3" name="Arc 91"/>
            <p:cNvSpPr>
              <a:spLocks noChangeAspect="1"/>
            </p:cNvSpPr>
            <p:nvPr>
              <p:custDataLst>
                <p:tags r:id="rId19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McK Moon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4598872" y="1010721"/>
            <a:ext cx="213894" cy="213882"/>
            <a:chOff x="1600" y="1600"/>
            <a:chExt cx="160" cy="160"/>
          </a:xfrm>
        </p:grpSpPr>
        <p:sp>
          <p:nvSpPr>
            <p:cNvPr id="145" name="Oval 9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6" name="Arc 91"/>
            <p:cNvSpPr>
              <a:spLocks noChangeAspect="1"/>
            </p:cNvSpPr>
            <p:nvPr>
              <p:custDataLst>
                <p:tags r:id="rId17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7" name="McK Moon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6579860" y="1010721"/>
            <a:ext cx="213894" cy="213882"/>
            <a:chOff x="1600" y="1600"/>
            <a:chExt cx="160" cy="160"/>
          </a:xfrm>
        </p:grpSpPr>
        <p:sp>
          <p:nvSpPr>
            <p:cNvPr id="148" name="Oval 90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49" name="Arc 91"/>
            <p:cNvSpPr>
              <a:spLocks noChangeAspect="1"/>
            </p:cNvSpPr>
            <p:nvPr>
              <p:custDataLst>
                <p:tags r:id="rId15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162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3" name="Rectangle 137"/>
          <p:cNvSpPr>
            <a:spLocks/>
          </p:cNvSpPr>
          <p:nvPr/>
        </p:nvSpPr>
        <p:spPr>
          <a:xfrm>
            <a:off x="121490" y="1438337"/>
            <a:ext cx="8893879" cy="28819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2" tIns="46636" rIns="93272" bIns="4663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4" name="Rectangle 14"/>
          <p:cNvSpPr txBox="1">
            <a:spLocks/>
          </p:cNvSpPr>
          <p:nvPr/>
        </p:nvSpPr>
        <p:spPr>
          <a:xfrm>
            <a:off x="121489" y="1438335"/>
            <a:ext cx="8824247" cy="3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000" b="1" dirty="0">
                <a:solidFill>
                  <a:srgbClr val="000000"/>
                </a:solidFill>
              </a:rPr>
              <a:t>Анализ и решение проблем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endParaRPr lang="ru-RU" sz="1000" b="1" dirty="0">
              <a:solidFill>
                <a:srgbClr val="000000"/>
              </a:solidFill>
            </a:endParaRPr>
          </a:p>
        </p:txBody>
      </p:sp>
      <p:sp>
        <p:nvSpPr>
          <p:cNvPr id="87" name="AutoShape 250"/>
          <p:cNvSpPr>
            <a:spLocks noChangeArrowheads="1"/>
          </p:cNvSpPr>
          <p:nvPr/>
        </p:nvSpPr>
        <p:spPr bwMode="auto">
          <a:xfrm>
            <a:off x="8403795" y="1787179"/>
            <a:ext cx="599559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Статус</a:t>
            </a:r>
          </a:p>
        </p:txBody>
      </p:sp>
      <p:sp>
        <p:nvSpPr>
          <p:cNvPr id="88" name="AutoShape 250"/>
          <p:cNvSpPr>
            <a:spLocks noChangeArrowheads="1"/>
          </p:cNvSpPr>
          <p:nvPr/>
        </p:nvSpPr>
        <p:spPr bwMode="auto">
          <a:xfrm>
            <a:off x="721417" y="1795874"/>
            <a:ext cx="1056295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Проблема</a:t>
            </a:r>
          </a:p>
        </p:txBody>
      </p:sp>
      <p:sp>
        <p:nvSpPr>
          <p:cNvPr id="90" name="Rectangle 21"/>
          <p:cNvSpPr txBox="1">
            <a:spLocks/>
          </p:cNvSpPr>
          <p:nvPr/>
        </p:nvSpPr>
        <p:spPr>
          <a:xfrm>
            <a:off x="211191" y="2060106"/>
            <a:ext cx="2113016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2563" lvl="1" indent="-182563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None/>
            </a:pPr>
            <a:r>
              <a:rPr lang="ru-RU" sz="1100" dirty="0" smtClean="0"/>
              <a:t>1) «Ожидание</a:t>
            </a:r>
            <a:r>
              <a:rPr lang="ru-RU" sz="1100" dirty="0"/>
              <a:t>» – </a:t>
            </a:r>
            <a:r>
              <a:rPr lang="ru-RU" sz="1100" dirty="0" smtClean="0"/>
              <a:t>длительная подготовка проекта плана корректирующих мероприятий по проверкам с большим количеством отклонений, вследствие чего  согласование и утверждение плана затягивается на длительный срок ; аналогично с подготовкой отчета о выполнении корректирующего мероприятия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92" name="AutoShape 250"/>
          <p:cNvSpPr>
            <a:spLocks noChangeArrowheads="1"/>
          </p:cNvSpPr>
          <p:nvPr/>
        </p:nvSpPr>
        <p:spPr bwMode="auto">
          <a:xfrm>
            <a:off x="2480507" y="1786154"/>
            <a:ext cx="1376332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Корневая причина</a:t>
            </a:r>
          </a:p>
        </p:txBody>
      </p:sp>
      <p:sp>
        <p:nvSpPr>
          <p:cNvPr id="94" name="Rectangle 21"/>
          <p:cNvSpPr txBox="1">
            <a:spLocks/>
          </p:cNvSpPr>
          <p:nvPr/>
        </p:nvSpPr>
        <p:spPr>
          <a:xfrm>
            <a:off x="2423169" y="2069623"/>
            <a:ext cx="1583847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Низкий уровень исполнительской дисциплины отдельных должностных лиц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Недостаточный опыт </a:t>
            </a:r>
            <a:r>
              <a:rPr lang="ru-RU" sz="1100" dirty="0" smtClean="0"/>
              <a:t>большинства должностных лиц в </a:t>
            </a:r>
            <a:r>
              <a:rPr lang="ru-RU" sz="1100" dirty="0" smtClean="0"/>
              <a:t>части подготовки корректирующих мероприятий</a:t>
            </a:r>
          </a:p>
        </p:txBody>
      </p:sp>
      <p:sp>
        <p:nvSpPr>
          <p:cNvPr id="96" name="AutoShape 250"/>
          <p:cNvSpPr>
            <a:spLocks noChangeArrowheads="1"/>
          </p:cNvSpPr>
          <p:nvPr/>
        </p:nvSpPr>
        <p:spPr bwMode="auto">
          <a:xfrm>
            <a:off x="6333498" y="1759787"/>
            <a:ext cx="1085345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Исполнитель</a:t>
            </a:r>
          </a:p>
        </p:txBody>
      </p:sp>
      <p:sp>
        <p:nvSpPr>
          <p:cNvPr id="98" name="Rectangle 21"/>
          <p:cNvSpPr txBox="1">
            <a:spLocks/>
          </p:cNvSpPr>
          <p:nvPr/>
        </p:nvSpPr>
        <p:spPr>
          <a:xfrm>
            <a:off x="6333497" y="2069623"/>
            <a:ext cx="13051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Свиридов О.Д.</a:t>
            </a:r>
            <a:endParaRPr lang="ru-RU" sz="1100" dirty="0"/>
          </a:p>
        </p:txBody>
      </p:sp>
      <p:sp>
        <p:nvSpPr>
          <p:cNvPr id="101" name="AutoShape 250"/>
          <p:cNvSpPr>
            <a:spLocks noChangeArrowheads="1"/>
          </p:cNvSpPr>
          <p:nvPr/>
        </p:nvSpPr>
        <p:spPr bwMode="auto">
          <a:xfrm>
            <a:off x="7640673" y="1782863"/>
            <a:ext cx="519476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Срок</a:t>
            </a:r>
          </a:p>
        </p:txBody>
      </p:sp>
      <p:sp>
        <p:nvSpPr>
          <p:cNvPr id="102" name="Rectangle 21"/>
          <p:cNvSpPr txBox="1">
            <a:spLocks/>
          </p:cNvSpPr>
          <p:nvPr/>
        </p:nvSpPr>
        <p:spPr>
          <a:xfrm>
            <a:off x="7589969" y="2069625"/>
            <a:ext cx="8138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28.12.2018</a:t>
            </a:r>
            <a:endParaRPr lang="en-US" sz="1100" dirty="0"/>
          </a:p>
        </p:txBody>
      </p:sp>
      <p:sp>
        <p:nvSpPr>
          <p:cNvPr id="104" name="AutoShape 250"/>
          <p:cNvSpPr>
            <a:spLocks noChangeArrowheads="1"/>
          </p:cNvSpPr>
          <p:nvPr/>
        </p:nvSpPr>
        <p:spPr bwMode="auto">
          <a:xfrm>
            <a:off x="4323764" y="1786156"/>
            <a:ext cx="1841991" cy="19155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654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0000"/>
                </a:solidFill>
              </a:rPr>
              <a:t>Предлагаемые решения</a:t>
            </a:r>
          </a:p>
        </p:txBody>
      </p:sp>
      <p:sp>
        <p:nvSpPr>
          <p:cNvPr id="45" name="Rectangle 21"/>
          <p:cNvSpPr txBox="1">
            <a:spLocks/>
          </p:cNvSpPr>
          <p:nvPr/>
        </p:nvSpPr>
        <p:spPr>
          <a:xfrm>
            <a:off x="4159416" y="2043715"/>
            <a:ext cx="21069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Использование возможностей ЕОСДО для контроля за соблюдением установленных сроков;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Подготовка рекомендаций для исполнителей по порядку подготовки проекта плана корректирующих мероприятий (дополняющих и расширяющих толкование положений приказа от 25.12.2017 № </a:t>
            </a:r>
            <a:r>
              <a:rPr lang="ru-RU" sz="1100" dirty="0" smtClean="0"/>
              <a:t>15-1/1823-П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sp>
        <p:nvSpPr>
          <p:cNvPr id="46" name="Rectangle 21"/>
          <p:cNvSpPr txBox="1">
            <a:spLocks/>
          </p:cNvSpPr>
          <p:nvPr/>
        </p:nvSpPr>
        <p:spPr>
          <a:xfrm>
            <a:off x="203206" y="4388491"/>
            <a:ext cx="2113016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82563" lvl="1" indent="-180975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None/>
            </a:pPr>
            <a:r>
              <a:rPr lang="ru-RU" sz="1100" dirty="0" smtClean="0">
                <a:solidFill>
                  <a:srgbClr val="000000"/>
                </a:solidFill>
              </a:rPr>
              <a:t>2) «Переделка/доработка</a:t>
            </a:r>
            <a:r>
              <a:rPr lang="ru-RU" sz="1100" dirty="0">
                <a:solidFill>
                  <a:srgbClr val="000000"/>
                </a:solidFill>
              </a:rPr>
              <a:t>» – </a:t>
            </a:r>
            <a:r>
              <a:rPr lang="ru-RU" sz="1100" dirty="0"/>
              <a:t>при подготовке проекта плана корректирующих мероприятий </a:t>
            </a:r>
            <a:r>
              <a:rPr lang="ru-RU" sz="1100" dirty="0" smtClean="0"/>
              <a:t>в </a:t>
            </a:r>
            <a:r>
              <a:rPr lang="ru-RU" sz="1100" dirty="0"/>
              <a:t>большинстве случаев данный документ несколько раз возвращается руководителю объекта проверки от руководителя </a:t>
            </a:r>
            <a:r>
              <a:rPr lang="ru-RU" sz="1100" dirty="0" err="1"/>
              <a:t>СВКиА</a:t>
            </a:r>
            <a:r>
              <a:rPr lang="ru-RU" sz="1100" dirty="0"/>
              <a:t> на доработку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47" name="Rectangle 21"/>
          <p:cNvSpPr txBox="1">
            <a:spLocks/>
          </p:cNvSpPr>
          <p:nvPr/>
        </p:nvSpPr>
        <p:spPr>
          <a:xfrm>
            <a:off x="2423167" y="4387862"/>
            <a:ext cx="15838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/>
              <a:t>Недостаточный опыт большинства должностных лиц в части подготовки корректирующих мероприятий</a:t>
            </a:r>
          </a:p>
        </p:txBody>
      </p:sp>
      <p:sp>
        <p:nvSpPr>
          <p:cNvPr id="48" name="Rectangle 21"/>
          <p:cNvSpPr txBox="1">
            <a:spLocks/>
          </p:cNvSpPr>
          <p:nvPr/>
        </p:nvSpPr>
        <p:spPr>
          <a:xfrm>
            <a:off x="4159416" y="4417912"/>
            <a:ext cx="210696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/>
              <a:t>Подготовка рекомендаций для исполнителей по порядку подготовки проекта плана корректирующих мероприятий (дополняющих и расширяющих толкование положений приказа от 25.12.2017 № </a:t>
            </a:r>
            <a:r>
              <a:rPr lang="ru-RU" sz="1100" dirty="0" smtClean="0"/>
              <a:t>15-1/1823-П</a:t>
            </a:r>
            <a:r>
              <a:rPr lang="ru-RU" sz="1100" dirty="0"/>
              <a:t>)</a:t>
            </a:r>
          </a:p>
        </p:txBody>
      </p:sp>
      <p:sp>
        <p:nvSpPr>
          <p:cNvPr id="49" name="Rectangle 21"/>
          <p:cNvSpPr txBox="1">
            <a:spLocks/>
          </p:cNvSpPr>
          <p:nvPr/>
        </p:nvSpPr>
        <p:spPr>
          <a:xfrm>
            <a:off x="6330765" y="4416565"/>
            <a:ext cx="12530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Свиридов О.Д.</a:t>
            </a:r>
            <a:endParaRPr lang="ru-RU" sz="1100" dirty="0"/>
          </a:p>
        </p:txBody>
      </p:sp>
      <p:sp>
        <p:nvSpPr>
          <p:cNvPr id="51" name="Rectangle 21"/>
          <p:cNvSpPr txBox="1">
            <a:spLocks/>
          </p:cNvSpPr>
          <p:nvPr/>
        </p:nvSpPr>
        <p:spPr>
          <a:xfrm>
            <a:off x="7638599" y="4417913"/>
            <a:ext cx="8138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smtClean="0"/>
              <a:t>30.06.2018</a:t>
            </a:r>
            <a:endParaRPr lang="en-US" sz="1100" dirty="0"/>
          </a:p>
        </p:txBody>
      </p:sp>
      <p:grpSp>
        <p:nvGrpSpPr>
          <p:cNvPr id="65" name="McK Moon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8549267" y="2724429"/>
            <a:ext cx="213894" cy="213882"/>
            <a:chOff x="1600" y="1600"/>
            <a:chExt cx="160" cy="160"/>
          </a:xfrm>
        </p:grpSpPr>
        <p:sp>
          <p:nvSpPr>
            <p:cNvPr id="66" name="Oval 9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7" name="Arc 91"/>
            <p:cNvSpPr>
              <a:spLocks noChangeAspect="1"/>
            </p:cNvSpPr>
            <p:nvPr>
              <p:custDataLst>
                <p:tags r:id="rId13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7" name="McK Moon"/>
          <p:cNvGrpSpPr>
            <a:grpSpLocks noChangeAspect="1"/>
          </p:cNvGrpSpPr>
          <p:nvPr>
            <p:custDataLst>
              <p:tags r:id="rId6"/>
            </p:custDataLst>
          </p:nvPr>
        </p:nvGrpSpPr>
        <p:grpSpPr bwMode="auto">
          <a:xfrm>
            <a:off x="8549267" y="2047322"/>
            <a:ext cx="213894" cy="213882"/>
            <a:chOff x="1600" y="1600"/>
            <a:chExt cx="160" cy="160"/>
          </a:xfrm>
        </p:grpSpPr>
        <p:sp>
          <p:nvSpPr>
            <p:cNvPr id="78" name="Oval 9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79" name="Arc 9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1" name="McK Moon"/>
          <p:cNvGrpSpPr>
            <a:grpSpLocks noChangeAspect="1"/>
          </p:cNvGrpSpPr>
          <p:nvPr>
            <p:custDataLst>
              <p:tags r:id="rId7"/>
            </p:custDataLst>
          </p:nvPr>
        </p:nvGrpSpPr>
        <p:grpSpPr bwMode="auto">
          <a:xfrm>
            <a:off x="8549267" y="4372271"/>
            <a:ext cx="213894" cy="213882"/>
            <a:chOff x="1600" y="1600"/>
            <a:chExt cx="160" cy="160"/>
          </a:xfrm>
        </p:grpSpPr>
        <p:sp>
          <p:nvSpPr>
            <p:cNvPr id="72" name="Oval 9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73" name="Arc 91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black">
            <a:xfrm>
              <a:off x="1600" y="1600"/>
              <a:ext cx="160" cy="160"/>
            </a:xfrm>
            <a:prstGeom prst="arc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0" name="Rectangle 21"/>
          <p:cNvSpPr txBox="1">
            <a:spLocks/>
          </p:cNvSpPr>
          <p:nvPr/>
        </p:nvSpPr>
        <p:spPr>
          <a:xfrm>
            <a:off x="6339215" y="2769034"/>
            <a:ext cx="13051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Свиридов О.Д.</a:t>
            </a:r>
            <a:endParaRPr lang="ru-RU" sz="1100" dirty="0"/>
          </a:p>
        </p:txBody>
      </p:sp>
      <p:sp>
        <p:nvSpPr>
          <p:cNvPr id="52" name="Rectangle 21"/>
          <p:cNvSpPr txBox="1">
            <a:spLocks/>
          </p:cNvSpPr>
          <p:nvPr/>
        </p:nvSpPr>
        <p:spPr>
          <a:xfrm>
            <a:off x="7607290" y="2769033"/>
            <a:ext cx="8138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</a:pPr>
            <a:r>
              <a:rPr lang="ru-RU" sz="1100" dirty="0" smtClean="0"/>
              <a:t>30.06.2018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370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cK Moon"/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heme/theme1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2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211</Words>
  <Application>Microsoft Office PowerPoint</Application>
  <PresentationFormat>Экран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8_RDM027</vt:lpstr>
      <vt:lpstr>9_RDM027</vt:lpstr>
      <vt:lpstr>think-cell Slide</vt:lpstr>
      <vt:lpstr>Производственный анализ № 1 процесса  «Реализация результатов проверки»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Шошина Марина Юрьевна</dc:creator>
  <cp:lastModifiedBy>Свиридов Олег Дмитриевич</cp:lastModifiedBy>
  <cp:revision>55</cp:revision>
  <cp:lastPrinted>2017-09-11T10:35:17Z</cp:lastPrinted>
  <dcterms:created xsi:type="dcterms:W3CDTF">2017-09-07T12:01:49Z</dcterms:created>
  <dcterms:modified xsi:type="dcterms:W3CDTF">2018-03-22T15:25:06Z</dcterms:modified>
</cp:coreProperties>
</file>